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447" r:id="rId23"/>
    <p:sldMasterId id="2147484448" r:id="rId25"/>
  </p:sldMasterIdLst>
  <p:handoutMasterIdLst>
    <p:handoutMasterId r:id="rId27"/>
  </p:handoutMasterIdLst>
  <p:sldIdLst>
    <p:sldId id="351" r:id="rId29"/>
    <p:sldId id="352" r:id="rId30"/>
    <p:sldId id="316" r:id="rId31"/>
    <p:sldId id="353" r:id="rId32"/>
    <p:sldId id="354" r:id="rId33"/>
    <p:sldId id="314" r:id="rId34"/>
    <p:sldId id="315" r:id="rId35"/>
    <p:sldId id="317" r:id="rId36"/>
    <p:sldId id="329" r:id="rId37"/>
    <p:sldId id="319" r:id="rId38"/>
    <p:sldId id="321" r:id="rId39"/>
    <p:sldId id="324" r:id="rId40"/>
    <p:sldId id="323" r:id="rId41"/>
    <p:sldId id="328" r:id="rId42"/>
    <p:sldId id="355" r:id="rId43"/>
    <p:sldId id="356" r:id="rId44"/>
    <p:sldId id="326" r:id="rId45"/>
    <p:sldId id="327" r:id="rId46"/>
    <p:sldId id="334" r:id="rId47"/>
    <p:sldId id="335" r:id="rId48"/>
    <p:sldId id="336" r:id="rId49"/>
    <p:sldId id="337" r:id="rId50"/>
    <p:sldId id="338" r:id="rId51"/>
    <p:sldId id="350" r:id="rId52"/>
    <p:sldId id="339" r:id="rId53"/>
    <p:sldId id="341" r:id="rId54"/>
    <p:sldId id="340" r:id="rId55"/>
    <p:sldId id="357" r:id="rId56"/>
    <p:sldId id="34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orient="horz" pos="2145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0" orient="horz" pos="2135" userDrawn="1">
          <p15:clr>
            <a:srgbClr val="A4A3A4"/>
          </p15:clr>
        </p15:guide>
        <p15:guide id="1" pos="3830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418595"/>
    <a:srgbClr val="1BADA6"/>
    <a:srgbClr val="63BDC9"/>
    <a:srgbClr val="A8D8D7"/>
    <a:srgbClr val="62A9BA"/>
    <a:srgbClr val="82CFDE"/>
    <a:srgbClr val="82BBC8"/>
    <a:srgbClr val="52BDD2"/>
    <a:srgbClr val="F6647C"/>
    <a:srgbClr val="F43A5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987" autoAdjust="0"/>
    <p:restoredTop sz="99561" autoAdjust="0"/>
  </p:normalViewPr>
  <p:slideViewPr>
    <p:cSldViewPr snapToGrid="0" snapToObjects="1">
      <p:cViewPr varScale="1">
        <p:scale>
          <a:sx n="115" d="100"/>
          <a:sy n="115" d="100"/>
        </p:scale>
        <p:origin x="372" y="114"/>
      </p:cViewPr>
      <p:guideLst>
        <p:guide orient="horz" pos="2135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>
        <p:guide orient="horz" pos="2135"/>
        <p:guide pos="3830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3" Type="http://schemas.openxmlformats.org/officeDocument/2006/relationships/slideMaster" Target="slideMasters/slideMaster1.xml"></Relationship><Relationship Id="rId24" Type="http://schemas.openxmlformats.org/officeDocument/2006/relationships/theme" Target="theme/theme1.xml"></Relationship><Relationship Id="rId25" Type="http://schemas.openxmlformats.org/officeDocument/2006/relationships/slideMaster" Target="slideMasters/slideMaster2.xml"></Relationship><Relationship Id="rId27" Type="http://schemas.openxmlformats.org/officeDocument/2006/relationships/handoutMaster" Target="handoutMasters/handoutMaster1.xml"></Relationship><Relationship Id="rId29" Type="http://schemas.openxmlformats.org/officeDocument/2006/relationships/slide" Target="slides/slide1.xml"></Relationship><Relationship Id="rId30" Type="http://schemas.openxmlformats.org/officeDocument/2006/relationships/slide" Target="slides/slide2.xml"></Relationship><Relationship Id="rId31" Type="http://schemas.openxmlformats.org/officeDocument/2006/relationships/slide" Target="slides/slide3.xml"></Relationship><Relationship Id="rId32" Type="http://schemas.openxmlformats.org/officeDocument/2006/relationships/slide" Target="slides/slide4.xml"></Relationship><Relationship Id="rId33" Type="http://schemas.openxmlformats.org/officeDocument/2006/relationships/slide" Target="slides/slide5.xml"></Relationship><Relationship Id="rId34" Type="http://schemas.openxmlformats.org/officeDocument/2006/relationships/slide" Target="slides/slide6.xml"></Relationship><Relationship Id="rId35" Type="http://schemas.openxmlformats.org/officeDocument/2006/relationships/slide" Target="slides/slide7.xml"></Relationship><Relationship Id="rId36" Type="http://schemas.openxmlformats.org/officeDocument/2006/relationships/slide" Target="slides/slide8.xml"></Relationship><Relationship Id="rId37" Type="http://schemas.openxmlformats.org/officeDocument/2006/relationships/slide" Target="slides/slide9.xml"></Relationship><Relationship Id="rId38" Type="http://schemas.openxmlformats.org/officeDocument/2006/relationships/slide" Target="slides/slide10.xml"></Relationship><Relationship Id="rId39" Type="http://schemas.openxmlformats.org/officeDocument/2006/relationships/slide" Target="slides/slide11.xml"></Relationship><Relationship Id="rId40" Type="http://schemas.openxmlformats.org/officeDocument/2006/relationships/slide" Target="slides/slide12.xml"></Relationship><Relationship Id="rId41" Type="http://schemas.openxmlformats.org/officeDocument/2006/relationships/slide" Target="slides/slide13.xml"></Relationship><Relationship Id="rId42" Type="http://schemas.openxmlformats.org/officeDocument/2006/relationships/slide" Target="slides/slide14.xml"></Relationship><Relationship Id="rId43" Type="http://schemas.openxmlformats.org/officeDocument/2006/relationships/slide" Target="slides/slide15.xml"></Relationship><Relationship Id="rId44" Type="http://schemas.openxmlformats.org/officeDocument/2006/relationships/slide" Target="slides/slide16.xml"></Relationship><Relationship Id="rId45" Type="http://schemas.openxmlformats.org/officeDocument/2006/relationships/slide" Target="slides/slide17.xml"></Relationship><Relationship Id="rId46" Type="http://schemas.openxmlformats.org/officeDocument/2006/relationships/slide" Target="slides/slide18.xml"></Relationship><Relationship Id="rId47" Type="http://schemas.openxmlformats.org/officeDocument/2006/relationships/slide" Target="slides/slide19.xml"></Relationship><Relationship Id="rId48" Type="http://schemas.openxmlformats.org/officeDocument/2006/relationships/slide" Target="slides/slide20.xml"></Relationship><Relationship Id="rId49" Type="http://schemas.openxmlformats.org/officeDocument/2006/relationships/slide" Target="slides/slide21.xml"></Relationship><Relationship Id="rId50" Type="http://schemas.openxmlformats.org/officeDocument/2006/relationships/slide" Target="slides/slide22.xml"></Relationship><Relationship Id="rId51" Type="http://schemas.openxmlformats.org/officeDocument/2006/relationships/slide" Target="slides/slide23.xml"></Relationship><Relationship Id="rId52" Type="http://schemas.openxmlformats.org/officeDocument/2006/relationships/slide" Target="slides/slide24.xml"></Relationship><Relationship Id="rId53" Type="http://schemas.openxmlformats.org/officeDocument/2006/relationships/slide" Target="slides/slide25.xml"></Relationship><Relationship Id="rId54" Type="http://schemas.openxmlformats.org/officeDocument/2006/relationships/slide" Target="slides/slide26.xml"></Relationship><Relationship Id="rId55" Type="http://schemas.openxmlformats.org/officeDocument/2006/relationships/slide" Target="slides/slide27.xml"></Relationship><Relationship Id="rId56" Type="http://schemas.openxmlformats.org/officeDocument/2006/relationships/slide" Target="slides/slide28.xml"></Relationship><Relationship Id="rId57" Type="http://schemas.openxmlformats.org/officeDocument/2006/relationships/slide" Target="slides/slide29.xml"></Relationship><Relationship Id="rId58" Type="http://schemas.openxmlformats.org/officeDocument/2006/relationships/viewProps" Target="viewProps.xml"></Relationship><Relationship Id="rId59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39E31A9-4599-4FBD-894F-F11BE5421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83FF0-A361-4A20-9B2D-C1CD747C9F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AB073-D32C-4981-A0CE-D38000E4E52C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46479B-CE4A-48D7-BFAE-427DB008F8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5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image2.png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7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showMasterSp="0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38176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5000">
                <a:solidFill>
                  <a:srgbClr val="295776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86143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>
                <a:solidFill>
                  <a:srgbClr val="57768B"/>
                </a:solidFill>
              </a:defRPr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hf dt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hf dt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showMasterSp="0">
  <p:cSld name="구역 머리글">
    <p:bg>
      <p:bgPr>
        <a:solidFill>
          <a:srgbClr val="5776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5000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bg1"/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hf dt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hf dt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hf dt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hf dt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hf dt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hf dt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hf dt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7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hf dt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hf dt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5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5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.xml"></Relationship><Relationship Id="rId2" Type="http://schemas.openxmlformats.org/officeDocument/2006/relationships/slideLayout" Target="../slideLayouts/slideLayout12.xml"></Relationship><Relationship Id="rId3" Type="http://schemas.openxmlformats.org/officeDocument/2006/relationships/slideLayout" Target="../slideLayouts/slideLayout13.xml"></Relationship><Relationship Id="rId4" Type="http://schemas.openxmlformats.org/officeDocument/2006/relationships/slideLayout" Target="../slideLayouts/slideLayout14.xml"></Relationship><Relationship Id="rId5" Type="http://schemas.openxmlformats.org/officeDocument/2006/relationships/slideLayout" Target="../slideLayouts/slideLayout15.xml"></Relationship><Relationship Id="rId6" Type="http://schemas.openxmlformats.org/officeDocument/2006/relationships/slideLayout" Target="../slideLayouts/slideLayout16.xml"></Relationship><Relationship Id="rId7" Type="http://schemas.openxmlformats.org/officeDocument/2006/relationships/slideLayout" Target="../slideLayouts/slideLayout17.xml"></Relationship><Relationship Id="rId8" Type="http://schemas.openxmlformats.org/officeDocument/2006/relationships/slideLayout" Target="../slideLayouts/slideLayout18.xml"></Relationship><Relationship Id="rId9" Type="http://schemas.openxmlformats.org/officeDocument/2006/relationships/slideLayout" Target="../slideLayouts/slideLayout19.xml"></Relationship><Relationship Id="rId10" Type="http://schemas.openxmlformats.org/officeDocument/2006/relationships/slideLayout" Target="../slideLayouts/slideLayout20.xml"></Relationship><Relationship Id="rId11" Type="http://schemas.openxmlformats.org/officeDocument/2006/relationships/slideLayout" Target="../slideLayouts/slideLayout21.xml"></Relationship><Relationship Id="rId13" Type="http://schemas.openxmlformats.org/officeDocument/2006/relationships/image" Target="../media/image1.png"></Relationship><Relationship Id="rId14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9/3/2021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  <p:sldLayoutId id="2147484439" r:id="rId4"/>
    <p:sldLayoutId id="2147484440" r:id="rId5"/>
    <p:sldLayoutId id="2147484441" r:id="rId6"/>
    <p:sldLayoutId id="2147484442" r:id="rId7"/>
    <p:sldLayoutId id="2147484443" r:id="rId8"/>
    <p:sldLayoutId id="2147484444" r:id="rId9"/>
    <p:sldLayoutId id="2147484445" r:id="rId10"/>
    <p:sldLayoutId id="214748444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dt="0" ftr="0"/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slideLayout" Target="../slideLayouts/slideLayout12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11.jpeg"></Relationship><Relationship Id="rId2" Type="http://schemas.openxmlformats.org/officeDocument/2006/relationships/image" Target="../media/image10.jpeg"></Relationship><Relationship Id="rId6" Type="http://schemas.openxmlformats.org/officeDocument/2006/relationships/image" Target="../media/image14.jpeg"></Relationship><Relationship Id="rId5" Type="http://schemas.openxmlformats.org/officeDocument/2006/relationships/image" Target="../media/image13.jpeg"></Relationship><Relationship Id="rId4" Type="http://schemas.openxmlformats.org/officeDocument/2006/relationships/image" Target="../media/image12.jpeg"></Relationship><Relationship Id="rId7" Type="http://schemas.openxmlformats.org/officeDocument/2006/relationships/slideLayout" Target="../slideLayouts/slideLayout12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6.jpeg"></Relationship><Relationship Id="rId2" Type="http://schemas.openxmlformats.org/officeDocument/2006/relationships/image" Target="../media/image15.jpeg"></Relationship><Relationship Id="rId5" Type="http://schemas.openxmlformats.org/officeDocument/2006/relationships/image" Target="../media/image18.jpeg"></Relationship><Relationship Id="rId4" Type="http://schemas.openxmlformats.org/officeDocument/2006/relationships/image" Target="../media/image17.jpeg"></Relationship><Relationship Id="rId6" Type="http://schemas.openxmlformats.org/officeDocument/2006/relationships/slideLayout" Target="../slideLayouts/slideLayout12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0.jpeg"></Relationship><Relationship Id="rId2" Type="http://schemas.openxmlformats.org/officeDocument/2006/relationships/image" Target="../media/image19.jpeg"></Relationship><Relationship Id="rId4" Type="http://schemas.openxmlformats.org/officeDocument/2006/relationships/image" Target="../media/image21.jpeg"></Relationship><Relationship Id="rId5" Type="http://schemas.openxmlformats.org/officeDocument/2006/relationships/slideLayout" Target="../slideLayouts/slideLayout12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23.jpeg"></Relationship><Relationship Id="rId2" Type="http://schemas.openxmlformats.org/officeDocument/2006/relationships/image" Target="../media/image22.jpeg"></Relationship><Relationship Id="rId4" Type="http://schemas.openxmlformats.org/officeDocument/2006/relationships/slideLayout" Target="../slideLayouts/slideLayout1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25.jpeg"></Relationship><Relationship Id="rId2" Type="http://schemas.openxmlformats.org/officeDocument/2006/relationships/image" Target="../media/image24.jpeg"></Relationship><Relationship Id="rId4" Type="http://schemas.openxmlformats.org/officeDocument/2006/relationships/image" Target="../media/image26.jpeg"></Relationship><Relationship Id="rId5" Type="http://schemas.openxmlformats.org/officeDocument/2006/relationships/slideLayout" Target="../slideLayouts/slideLayout1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56095270851.jpeg"></Relationship><Relationship Id="rId3" Type="http://schemas.openxmlformats.org/officeDocument/2006/relationships/image" Target="../media/fImage148162716544.jpeg"></Relationship><Relationship Id="rId4" Type="http://schemas.openxmlformats.org/officeDocument/2006/relationships/image" Target="../media/fImage315272722157.jpeg"></Relationship><Relationship Id="rId5" Type="http://schemas.openxmlformats.org/officeDocument/2006/relationships/image" Target="../media/fImage1017982741447.jpeg"></Relationship><Relationship Id="rId6" Type="http://schemas.openxmlformats.org/officeDocument/2006/relationships/slideLayout" Target="../slideLayouts/slideLayout1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495542798504.jpeg"></Relationship><Relationship Id="rId3" Type="http://schemas.openxmlformats.org/officeDocument/2006/relationships/image" Target="../media/fImage1486962806857.jpeg"></Relationship><Relationship Id="rId4" Type="http://schemas.openxmlformats.org/officeDocument/2006/relationships/slideLayout" Target="../slideLayouts/slideLayout1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28.jpeg"></Relationship><Relationship Id="rId2" Type="http://schemas.openxmlformats.org/officeDocument/2006/relationships/image" Target="../media/image27.jpeg"></Relationship><Relationship Id="rId4" Type="http://schemas.openxmlformats.org/officeDocument/2006/relationships/slideLayout" Target="../slideLayouts/slideLayout1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30.jpeg"></Relationship><Relationship Id="rId2" Type="http://schemas.openxmlformats.org/officeDocument/2006/relationships/image" Target="../media/image29.jpeg"></Relationship><Relationship Id="rId4" Type="http://schemas.openxmlformats.org/officeDocument/2006/relationships/slideLayout" Target="../slideLayouts/slideLayout1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32.jpeg"></Relationship><Relationship Id="rId2" Type="http://schemas.openxmlformats.org/officeDocument/2006/relationships/image" Target="../media/image31.jpeg"></Relationship><Relationship Id="rId4" Type="http://schemas.openxmlformats.org/officeDocument/2006/relationships/slideLayout" Target="../slideLayouts/slideLayout1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slideLayout" Target="../slideLayouts/slideLayout1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34.jpeg"></Relationship><Relationship Id="rId2" Type="http://schemas.openxmlformats.org/officeDocument/2006/relationships/image" Target="../media/image33.jpeg"></Relationship><Relationship Id="rId4" Type="http://schemas.openxmlformats.org/officeDocument/2006/relationships/slideLayout" Target="../slideLayouts/slideLayout12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36.jpeg"></Relationship><Relationship Id="rId2" Type="http://schemas.openxmlformats.org/officeDocument/2006/relationships/image" Target="../media/image35.jpeg"></Relationship><Relationship Id="rId4" Type="http://schemas.openxmlformats.org/officeDocument/2006/relationships/slideLayout" Target="../slideLayouts/slideLayout12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38.jpeg"></Relationship><Relationship Id="rId2" Type="http://schemas.openxmlformats.org/officeDocument/2006/relationships/image" Target="../media/image37.jpeg"></Relationship><Relationship Id="rId4" Type="http://schemas.openxmlformats.org/officeDocument/2006/relationships/image" Target="../media/image39.jpeg"></Relationship><Relationship Id="rId5" Type="http://schemas.openxmlformats.org/officeDocument/2006/relationships/slideLayout" Target="../slideLayouts/slideLayout1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40.jpeg"></Relationship><Relationship Id="rId3" Type="http://schemas.openxmlformats.org/officeDocument/2006/relationships/slideLayout" Target="../slideLayouts/slideLayout12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42.jpeg"></Relationship><Relationship Id="rId2" Type="http://schemas.openxmlformats.org/officeDocument/2006/relationships/image" Target="../media/image41.jpeg"></Relationship><Relationship Id="rId4" Type="http://schemas.openxmlformats.org/officeDocument/2006/relationships/slideLayout" Target="../slideLayouts/slideLayout12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44.jpeg"></Relationship><Relationship Id="rId2" Type="http://schemas.openxmlformats.org/officeDocument/2006/relationships/image" Target="../media/image43.jpeg"></Relationship><Relationship Id="rId4" Type="http://schemas.openxmlformats.org/officeDocument/2006/relationships/slideLayout" Target="../slideLayouts/slideLayout12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46.jpeg"></Relationship><Relationship Id="rId2" Type="http://schemas.openxmlformats.org/officeDocument/2006/relationships/image" Target="../media/image45.jpeg"></Relationship><Relationship Id="rId4" Type="http://schemas.openxmlformats.org/officeDocument/2006/relationships/slideLayout" Target="../slideLayouts/slideLayout12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48.jpeg"></Relationship><Relationship Id="rId2" Type="http://schemas.openxmlformats.org/officeDocument/2006/relationships/image" Target="../media/image47.jpeg"></Relationship><Relationship Id="rId4" Type="http://schemas.openxmlformats.org/officeDocument/2006/relationships/slideLayout" Target="../slideLayouts/slideLayout12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fImage1669842165593.jpeg"></Relationship><Relationship Id="rId4" Type="http://schemas.openxmlformats.org/officeDocument/2006/relationships/image" Target="../media/fImage317812171246.jpeg"></Relationship><Relationship Id="rId5" Type="http://schemas.openxmlformats.org/officeDocument/2006/relationships/slideLayout" Target="../slideLayouts/slideLayout12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slideLayout" Target="../slideLayouts/slideLayout1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5.jpeg"></Relationship><Relationship Id="rId3" Type="http://schemas.openxmlformats.org/officeDocument/2006/relationships/slideLayout" Target="../slideLayouts/slideLayout1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slideLayout" Target="../slideLayouts/slideLayout1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7.jpeg"></Relationship><Relationship Id="rId3" Type="http://schemas.openxmlformats.org/officeDocument/2006/relationships/slideLayout" Target="../slideLayouts/slideLayout1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9.jpeg"></Relationship><Relationship Id="rId2" Type="http://schemas.openxmlformats.org/officeDocument/2006/relationships/image" Target="../media/image8.jpeg"></Relationship><Relationship Id="rId4" Type="http://schemas.openxmlformats.org/officeDocument/2006/relationships/slideLayout" Target="../slideLayouts/slideLayout1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" y="0"/>
            <a:ext cx="12230100" cy="68332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651635" y="374015"/>
            <a:ext cx="9789160" cy="15468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sz="6000">
                <a:latin typeface="배달의민족 을지로체 TTF" charset="0"/>
                <a:ea typeface="배달의민족 을지로체 TTF" charset="0"/>
              </a:rPr>
              <a:t>파이썬을 이용한</a:t>
            </a:r>
            <a:br>
              <a:rPr lang="ko-KR" altLang="en-US" sz="6000">
                <a:latin typeface="배달의민족 을지로체 TTF" charset="0"/>
                <a:ea typeface="배달의민족 을지로체 TTF" charset="0"/>
              </a:rPr>
            </a:br>
            <a:r>
              <a:rPr lang="ko-KR" altLang="en-US" sz="6000">
                <a:latin typeface="배달의민족 을지로체 TTF" charset="0"/>
                <a:ea typeface="배달의민족 을지로체 TTF" charset="0"/>
              </a:rPr>
              <a:t>흑점 데이터 시각화 및 갯수 예측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846445" y="4852035"/>
            <a:ext cx="6548120" cy="12636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FontTx/>
              <a:buNone/>
            </a:pP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&lt;</a:t>
            </a:r>
            <a:r>
              <a:rPr lang="ko-KR" altLang="en-US" sz="3000" dirty="0" err="1">
                <a:latin typeface="배달의민족 을지로체 TTF" charset="0"/>
                <a:ea typeface="배달의민족 을지로체 TTF" charset="0"/>
              </a:rPr>
              <a:t>R과</a:t>
            </a: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 </a:t>
            </a:r>
            <a:r>
              <a:rPr lang="ko-KR" altLang="en-US" sz="3000" dirty="0" err="1">
                <a:latin typeface="배달의민족 을지로체 TTF" charset="0"/>
                <a:ea typeface="배달의민족 을지로체 TTF" charset="0"/>
              </a:rPr>
              <a:t>파이썬을</a:t>
            </a: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 활용한 빅데이터 시각화 과정&gt;</a:t>
            </a:r>
            <a:r>
              <a:rPr lang="ko-KR" altLang="en-US" dirty="0"/>
              <a:t>							</a:t>
            </a:r>
          </a:p>
        </p:txBody>
      </p:sp>
      <p:sp>
        <p:nvSpPr>
          <p:cNvPr id="5" name="Content Placeholder 712"/>
          <p:cNvSpPr txBox="1">
            <a:spLocks noGrp="1"/>
          </p:cNvSpPr>
          <p:nvPr>
            <p:ph idx="2"/>
          </p:nvPr>
        </p:nvSpPr>
        <p:spPr>
          <a:xfrm>
            <a:off x="6798310" y="5396865"/>
            <a:ext cx="5812155" cy="1289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3000">
                <a:latin typeface="배달의민족 을지로체 TTF" charset="0"/>
                <a:ea typeface="배달의민족 을지로체 TTF" charset="0"/>
              </a:rPr>
              <a:t>                                      이건한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							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결측치,인덱스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Calibri Light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32180" y="4719320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2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0" y="1411605"/>
            <a:ext cx="1882775" cy="2507615"/>
          </a:xfrm>
          <a:prstGeom prst="rect">
            <a:avLst/>
          </a:prstGeom>
          <a:noFill/>
        </p:spPr>
      </p:pic>
      <p:pic>
        <p:nvPicPr>
          <p:cNvPr id="10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460" y="1406525"/>
            <a:ext cx="2373630" cy="2529205"/>
          </a:xfrm>
          <a:prstGeom prst="rect">
            <a:avLst/>
          </a:prstGeom>
          <a:noFill/>
        </p:spPr>
      </p:pic>
      <p:sp>
        <p:nvSpPr>
          <p:cNvPr id="11" name="도형 30"/>
          <p:cNvSpPr>
            <a:spLocks/>
          </p:cNvSpPr>
          <p:nvPr/>
        </p:nvSpPr>
        <p:spPr>
          <a:xfrm>
            <a:off x="2801620" y="2464435"/>
            <a:ext cx="399415" cy="313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31"/>
          <p:cNvSpPr>
            <a:spLocks/>
          </p:cNvSpPr>
          <p:nvPr/>
        </p:nvSpPr>
        <p:spPr>
          <a:xfrm>
            <a:off x="6246495" y="2414905"/>
            <a:ext cx="396875" cy="31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4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0" y="1409700"/>
            <a:ext cx="2482850" cy="2552065"/>
          </a:xfrm>
          <a:prstGeom prst="rect">
            <a:avLst/>
          </a:prstGeom>
          <a:noFill/>
        </p:spPr>
      </p:pic>
      <p:pic>
        <p:nvPicPr>
          <p:cNvPr id="14" name="그림 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65" y="4112895"/>
            <a:ext cx="3763645" cy="2582545"/>
          </a:xfrm>
          <a:prstGeom prst="rect">
            <a:avLst/>
          </a:prstGeom>
          <a:noFill/>
        </p:spPr>
      </p:pic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010" y="4115435"/>
            <a:ext cx="4368800" cy="2588260"/>
          </a:xfrm>
          <a:prstGeom prst="rect">
            <a:avLst/>
          </a:prstGeom>
          <a:noFill/>
        </p:spPr>
      </p:pic>
      <p:sp>
        <p:nvSpPr>
          <p:cNvPr id="16" name="도형 5"/>
          <p:cNvSpPr>
            <a:spLocks/>
          </p:cNvSpPr>
          <p:nvPr/>
        </p:nvSpPr>
        <p:spPr>
          <a:xfrm>
            <a:off x="4700905" y="5193665"/>
            <a:ext cx="396875" cy="31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10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날짜,흑점 종류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2689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3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20" y="1392555"/>
            <a:ext cx="6990080" cy="1036955"/>
          </a:xfrm>
          <a:prstGeom prst="rect">
            <a:avLst/>
          </a:prstGeom>
          <a:noFill/>
        </p:spPr>
      </p:pic>
      <p:pic>
        <p:nvPicPr>
          <p:cNvPr id="12" name="그림 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405" y="2854960"/>
            <a:ext cx="5431790" cy="3919855"/>
          </a:xfrm>
          <a:prstGeom prst="rect">
            <a:avLst/>
          </a:prstGeom>
          <a:noFill/>
        </p:spPr>
      </p:pic>
      <p:sp>
        <p:nvSpPr>
          <p:cNvPr id="13" name="도형 38"/>
          <p:cNvSpPr>
            <a:spLocks/>
          </p:cNvSpPr>
          <p:nvPr/>
        </p:nvSpPr>
        <p:spPr>
          <a:xfrm>
            <a:off x="3433445" y="2516505"/>
            <a:ext cx="278765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290" y="1304925"/>
            <a:ext cx="3226435" cy="1818005"/>
          </a:xfrm>
          <a:prstGeom prst="rect">
            <a:avLst/>
          </a:prstGeom>
          <a:noFill/>
        </p:spPr>
      </p:pic>
      <p:pic>
        <p:nvPicPr>
          <p:cNvPr id="15" name="그림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65" y="3658235"/>
            <a:ext cx="3980180" cy="3131820"/>
          </a:xfrm>
          <a:prstGeom prst="rect">
            <a:avLst/>
          </a:prstGeom>
          <a:noFill/>
        </p:spPr>
      </p:pic>
      <p:sp>
        <p:nvSpPr>
          <p:cNvPr id="16" name="도형 8"/>
          <p:cNvSpPr>
            <a:spLocks/>
          </p:cNvSpPr>
          <p:nvPr/>
        </p:nvSpPr>
        <p:spPr>
          <a:xfrm>
            <a:off x="9196070" y="3194050"/>
            <a:ext cx="27940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8775" cy="1374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흑점 분류 기준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2449830"/>
            <a:ext cx="10734675" cy="46355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     </a:t>
            </a:r>
            <a:r>
              <a:rPr lang="ko-KR" sz="30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                                                                                </a:t>
            </a:r>
            <a:endParaRPr lang="ko-KR" altLang="en-US" sz="30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5630545" y="2499360"/>
            <a:ext cx="278130" cy="278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4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5" y="1807845"/>
            <a:ext cx="3573780" cy="3816350"/>
          </a:xfrm>
          <a:prstGeom prst="rect">
            <a:avLst/>
          </a:prstGeom>
          <a:noFill/>
        </p:spPr>
      </p:pic>
      <p:pic>
        <p:nvPicPr>
          <p:cNvPr id="16" name="그림 4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225" y="1825625"/>
            <a:ext cx="3321050" cy="3797300"/>
          </a:xfrm>
          <a:prstGeom prst="rect">
            <a:avLst/>
          </a:prstGeom>
          <a:noFill/>
        </p:spPr>
      </p:pic>
      <p:pic>
        <p:nvPicPr>
          <p:cNvPr id="17" name="그림 4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655" y="1824990"/>
            <a:ext cx="3721735" cy="3799205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8775" cy="1374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종류 데이터 시각화-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</a:t>
            </a:r>
            <a:b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</a:b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활용(1)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459230" y="2458720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5" name="그림 4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570" y="1513840"/>
            <a:ext cx="7310120" cy="4618990"/>
          </a:xfrm>
          <a:prstGeom prst="rect">
            <a:avLst/>
          </a:prstGeom>
          <a:noFill/>
        </p:spPr>
      </p:pic>
      <p:pic>
        <p:nvPicPr>
          <p:cNvPr id="16" name="그림 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10" y="1781810"/>
            <a:ext cx="3503930" cy="3944620"/>
          </a:xfrm>
          <a:prstGeom prst="rect">
            <a:avLst/>
          </a:prstGeom>
          <a:noFill/>
        </p:spPr>
      </p:pic>
      <p:sp>
        <p:nvSpPr>
          <p:cNvPr id="17" name="도형 45"/>
          <p:cNvSpPr>
            <a:spLocks/>
          </p:cNvSpPr>
          <p:nvPr/>
        </p:nvSpPr>
        <p:spPr>
          <a:xfrm>
            <a:off x="4134485" y="3390265"/>
            <a:ext cx="519430" cy="374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자기장 종류 데이터 시각화-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활용(2)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895" cy="488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67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35" y="3995420"/>
            <a:ext cx="3368040" cy="2743200"/>
          </a:xfrm>
          <a:prstGeom prst="rect">
            <a:avLst/>
          </a:prstGeom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930" y="1634490"/>
            <a:ext cx="6772910" cy="5069205"/>
          </a:xfrm>
          <a:prstGeom prst="rect">
            <a:avLst/>
          </a:prstGeom>
          <a:noFill/>
        </p:spPr>
      </p:pic>
      <p:pic>
        <p:nvPicPr>
          <p:cNvPr id="11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" y="1514475"/>
            <a:ext cx="4141470" cy="2301240"/>
          </a:xfrm>
          <a:prstGeom prst="rect">
            <a:avLst/>
          </a:prstGeom>
          <a:noFill/>
        </p:spPr>
      </p:pic>
      <p:sp>
        <p:nvSpPr>
          <p:cNvPr id="12" name="도형 11"/>
          <p:cNvSpPr>
            <a:spLocks/>
          </p:cNvSpPr>
          <p:nvPr/>
        </p:nvSpPr>
        <p:spPr>
          <a:xfrm rot="20280000">
            <a:off x="4817110" y="4704715"/>
            <a:ext cx="52832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32175" y="1374140"/>
            <a:ext cx="5144135" cy="1343660"/>
          </a:xfrm>
          <a:prstGeom prst="rect"/>
          <a:noFill/>
        </p:spPr>
      </p:pic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596265" y="313690"/>
            <a:ext cx="10520045" cy="137541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</a:t>
            </a: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위도별 흑점</a:t>
            </a: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 데이터 </a:t>
            </a: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형변환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5098415" y="821690"/>
            <a:ext cx="49530" cy="495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594360" y="2120900"/>
            <a:ext cx="10735310" cy="39566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2900045" y="2520950"/>
            <a:ext cx="321310" cy="39243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42055" y="2717800"/>
            <a:ext cx="3783330" cy="422275"/>
          </a:xfrm>
          <a:prstGeom prst="rect"/>
          <a:noFill/>
        </p:spPr>
      </p:pic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35985" y="3244215"/>
            <a:ext cx="4653915" cy="548640"/>
          </a:xfrm>
          <a:prstGeom prst="rect"/>
          <a:noFill/>
        </p:spPr>
      </p:pic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41550" y="4096385"/>
            <a:ext cx="8054340" cy="2748915"/>
          </a:xfrm>
          <a:prstGeom prst="rect"/>
          <a:noFill/>
        </p:spPr>
      </p:pic>
      <p:sp>
        <p:nvSpPr>
          <p:cNvPr id="11" name="도형 6"/>
          <p:cNvSpPr>
            <a:spLocks/>
          </p:cNvSpPr>
          <p:nvPr/>
        </p:nvSpPr>
        <p:spPr>
          <a:xfrm rot="5400000">
            <a:off x="5562600" y="3917315"/>
            <a:ext cx="345440" cy="415290"/>
          </a:xfrm>
          <a:prstGeom prst="rightArrow">
            <a:avLst>
              <a:gd name="adj1" fmla="val 50000"/>
              <a:gd name="adj2" fmla="val 45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ChangeAspect="1"/>
          </p:cNvPicPr>
          <p:nvPr>
            <p:ph type="obj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-1270" y="1504315"/>
            <a:ext cx="7976870" cy="4005580"/>
          </a:xfrm>
          <a:prstGeom prst="rect"/>
          <a:noFill/>
        </p:spPr>
      </p:pic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</a:t>
            </a: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위도별 흑점</a:t>
            </a: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 데이터 시각화-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활용(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3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)</a:t>
            </a:r>
            <a:endParaRPr lang="ko-KR" altLang="en-US"/>
          </a:p>
        </p:txBody>
      </p:sp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63180" y="2183765"/>
            <a:ext cx="4514850" cy="2184400"/>
          </a:xfrm>
          <a:prstGeom prst="rect"/>
          <a:noFill/>
        </p:spPr>
      </p:pic>
      <p:sp>
        <p:nvSpPr>
          <p:cNvPr id="5" name="Title 8"/>
          <p:cNvSpPr txBox="1">
            <a:spLocks/>
          </p:cNvSpPr>
          <p:nvPr/>
        </p:nvSpPr>
        <p:spPr>
          <a:xfrm>
            <a:off x="797560" y="5444490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일별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데이터가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1년치이므로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나비모양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위도별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그래프는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확인할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수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없었다.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7" name="텍스트 상자 2"/>
          <p:cNvSpPr txBox="1">
            <a:spLocks/>
          </p:cNvSpPr>
          <p:nvPr/>
        </p:nvSpPr>
        <p:spPr>
          <a:xfrm rot="0">
            <a:off x="34290" y="3710305"/>
            <a:ext cx="182245" cy="831215"/>
          </a:xfrm>
          <a:prstGeom prst="rect"/>
        </p:spPr>
        <p:txBody>
          <a:bodyPr wrap="square" lIns="91440" tIns="45720" rIns="91440" bIns="45720" numCol="1" vert="horz" anchor="ctr">
            <a:normAutofit fontScale="625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남반구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8" name="텍스트 상자 6"/>
          <p:cNvSpPr txBox="1">
            <a:spLocks/>
          </p:cNvSpPr>
          <p:nvPr/>
        </p:nvSpPr>
        <p:spPr>
          <a:xfrm rot="0">
            <a:off x="45720" y="2441575"/>
            <a:ext cx="182245" cy="831215"/>
          </a:xfrm>
          <a:prstGeom prst="rect"/>
        </p:spPr>
        <p:txBody>
          <a:bodyPr wrap="square" lIns="91440" tIns="45720" rIns="91440" bIns="45720" numCol="1" vert="horz" anchor="ctr">
            <a:normAutofit fontScale="625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북반구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도형 5"/>
          <p:cNvSpPr>
            <a:spLocks/>
          </p:cNvSpPr>
          <p:nvPr/>
        </p:nvSpPr>
        <p:spPr>
          <a:xfrm rot="1080000">
            <a:off x="7771765" y="4384675"/>
            <a:ext cx="328295" cy="25082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 rot="0">
            <a:off x="8208010" y="4584065"/>
            <a:ext cx="2966720" cy="1012190"/>
          </a:xfrm>
          <a:prstGeom prst="rect"/>
        </p:spPr>
        <p:txBody>
          <a:bodyPr wrap="square" lIns="91440" tIns="45720" rIns="91440" bIns="45720" numCol="1" vert="horz" anchor="ctr">
            <a:normAutofit fontScale="85000" lnSpcReduction="2000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300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남반구에서 흑점이 많이 관측됨</a:t>
            </a:r>
            <a:endParaRPr lang="ko-KR" altLang="en-US" sz="3000">
              <a:solidFill>
                <a:schemeClr val="accent3">
                  <a:lumMod val="20000"/>
                  <a:lumOff val="8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</a:t>
            </a: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일별 흑점갯수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061085" y="2320290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155" y="1574165"/>
            <a:ext cx="10850245" cy="1463040"/>
          </a:xfrm>
          <a:prstGeom prst="rect">
            <a:avLst/>
          </a:prstGeom>
          <a:noFill/>
        </p:spPr>
      </p:pic>
      <p:pic>
        <p:nvPicPr>
          <p:cNvPr id="9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140" y="3476625"/>
            <a:ext cx="3157855" cy="3197860"/>
          </a:xfrm>
          <a:prstGeom prst="rect">
            <a:avLst/>
          </a:prstGeom>
          <a:noFill/>
        </p:spPr>
      </p:pic>
      <p:sp>
        <p:nvSpPr>
          <p:cNvPr id="10" name="도형 8"/>
          <p:cNvSpPr>
            <a:spLocks/>
          </p:cNvSpPr>
          <p:nvPr/>
        </p:nvSpPr>
        <p:spPr>
          <a:xfrm>
            <a:off x="6097270" y="3147695"/>
            <a:ext cx="27940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갯수 시각화</a:t>
            </a: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/>
            </a:r>
            <a:b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</a:b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활용(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4</a:t>
            </a:r>
            <a:r>
              <a:rPr lang="ko-KR" sz="3000">
                <a:solidFill>
                  <a:srgbClr val="FC66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)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50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4500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890905" y="5128895"/>
            <a:ext cx="10441940" cy="17360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800">
                <a:solidFill>
                  <a:schemeClr val="accent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1년치 흑점 갯수를 시각화한 결과 흑점의 주기성을 확인할 수 없었다</a:t>
            </a:r>
            <a:r>
              <a:rPr lang="ko-KR" sz="280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2800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5" y="1504950"/>
            <a:ext cx="5545455" cy="3867150"/>
          </a:xfrm>
          <a:prstGeom prst="rect">
            <a:avLst/>
          </a:prstGeom>
          <a:noFill/>
        </p:spPr>
      </p:pic>
      <p:pic>
        <p:nvPicPr>
          <p:cNvPr id="9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270" y="1504315"/>
            <a:ext cx="5415915" cy="3884295"/>
          </a:xfrm>
          <a:prstGeom prst="rect">
            <a:avLst/>
          </a:prstGeom>
          <a:noFill/>
        </p:spPr>
      </p:pic>
      <p:sp>
        <p:nvSpPr>
          <p:cNvPr id="10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7401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데이터(1818.1.1~2021.7.31) 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불러오기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1693545"/>
            <a:ext cx="6206490" cy="4548505"/>
          </a:xfrm>
          <a:prstGeom prst="rect">
            <a:avLst/>
          </a:prstGeom>
          <a:noFill/>
        </p:spPr>
      </p:pic>
      <p:pic>
        <p:nvPicPr>
          <p:cNvPr id="5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30" y="1695450"/>
            <a:ext cx="3555365" cy="4558665"/>
          </a:xfrm>
          <a:prstGeom prst="rect">
            <a:avLst/>
          </a:prstGeom>
          <a:noFill/>
        </p:spPr>
      </p:pic>
      <p:sp>
        <p:nvSpPr>
          <p:cNvPr id="6" name="도형 22"/>
          <p:cNvSpPr>
            <a:spLocks/>
          </p:cNvSpPr>
          <p:nvPr/>
        </p:nvSpPr>
        <p:spPr>
          <a:xfrm>
            <a:off x="7371080" y="381571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332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04520" y="345440"/>
            <a:ext cx="2466340" cy="1017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sz="6000">
                <a:latin typeface="배달의민족 을지로체 TTF" charset="0"/>
                <a:ea typeface="배달의민족 을지로체 TTF" charset="0"/>
              </a:rPr>
              <a:t> INDEX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396865" y="614045"/>
            <a:ext cx="6998970" cy="622046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 latinLnBrk="0" lvl="1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latinLnBrk="0" lvl="2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indent="0" latinLnBrk="0" lvl="3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indent="0" latinLnBrk="0" lvl="4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-서론과</a:t>
            </a: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 </a:t>
            </a: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이론적</a:t>
            </a: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 </a:t>
            </a: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배경</a:t>
            </a:r>
            <a:endParaRPr lang="ko-KR" altLang="en-US" sz="2800">
              <a:latin typeface="배달의민족 을지로체 TTF" charset="0"/>
              <a:ea typeface="배달의민족 을지로체 TTF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1.</a:t>
            </a:r>
            <a:r>
              <a:rPr lang="ko-KR" altLang="en-US" sz="1800" b="1"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주제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목적</a:t>
            </a: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2.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개발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환경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프로젝트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방법</a:t>
            </a: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3.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프로젝트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기간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출처</a:t>
            </a: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4.이론적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배경</a:t>
            </a: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 빅데이터 분석</a:t>
            </a:r>
            <a:endParaRPr lang="ko-KR" altLang="en-US" sz="2800">
              <a:latin typeface="배달의민족 을지로체 TTF" charset="0"/>
              <a:ea typeface="배달의민족 을지로체 TTF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5.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2020년도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흑점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일별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6.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1818-2021년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일별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7.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1749-2021년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월별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8.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1700-2020년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년도별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spcBef>
                <a:spcPct val="20000"/>
              </a:spcBef>
              <a:buFontTx/>
              <a:buNone/>
            </a:pP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 결론</a:t>
            </a:r>
            <a:endParaRPr lang="ko-KR" altLang="en-US" sz="2800">
              <a:latin typeface="배달의민족 을지로체 TTF" charset="0"/>
              <a:ea typeface="배달의민족 을지로체 TTF" charset="0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9.딥러닝(LSTM)을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통한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흑점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갯수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예측</a:t>
            </a: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10.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시각화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결론</a:t>
            </a: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2300"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5" name="Content Placeholder 712"/>
          <p:cNvSpPr txBox="1">
            <a:spLocks noGrp="1"/>
          </p:cNvSpPr>
          <p:nvPr>
            <p:ph idx="2"/>
          </p:nvPr>
        </p:nvSpPr>
        <p:spPr>
          <a:xfrm>
            <a:off x="5751830" y="5544185"/>
            <a:ext cx="5812155" cy="1289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3000">
                <a:latin typeface="배달의민족 을지로체 TTF" charset="0"/>
                <a:ea typeface="배달의민족 을지로체 TTF" charset="0"/>
              </a:rPr>
              <a:t>                                     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							</a:t>
            </a:r>
          </a:p>
        </p:txBody>
      </p:sp>
      <p:sp>
        <p:nvSpPr>
          <p:cNvPr id="6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처리(1)-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함수 및 인덱스 추가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" y="1772920"/>
            <a:ext cx="3714750" cy="4039870"/>
          </a:xfrm>
          <a:prstGeom prst="rect">
            <a:avLst/>
          </a:prstGeom>
          <a:noFill/>
        </p:spPr>
      </p:pic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245" y="1504315"/>
            <a:ext cx="7524750" cy="4982845"/>
          </a:xfrm>
          <a:prstGeom prst="rect">
            <a:avLst/>
          </a:prstGeom>
          <a:noFill/>
        </p:spPr>
      </p:pic>
      <p:sp>
        <p:nvSpPr>
          <p:cNvPr id="6" name="도형 23"/>
          <p:cNvSpPr>
            <a:spLocks/>
          </p:cNvSpPr>
          <p:nvPr/>
        </p:nvSpPr>
        <p:spPr>
          <a:xfrm>
            <a:off x="4161790" y="3642995"/>
            <a:ext cx="354330" cy="302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처리(2)-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형변환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" y="1694815"/>
            <a:ext cx="5459095" cy="4256405"/>
          </a:xfrm>
          <a:prstGeom prst="rect">
            <a:avLst/>
          </a:prstGeom>
          <a:noFill/>
        </p:spPr>
      </p:pic>
      <p:pic>
        <p:nvPicPr>
          <p:cNvPr id="5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155" y="1936750"/>
            <a:ext cx="5173345" cy="4109720"/>
          </a:xfrm>
          <a:prstGeom prst="rect">
            <a:avLst/>
          </a:prstGeom>
          <a:noFill/>
        </p:spPr>
      </p:pic>
      <p:sp>
        <p:nvSpPr>
          <p:cNvPr id="6" name="도형 24"/>
          <p:cNvSpPr>
            <a:spLocks/>
          </p:cNvSpPr>
          <p:nvPr/>
        </p:nvSpPr>
        <p:spPr>
          <a:xfrm>
            <a:off x="6151245" y="350456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처리(3)-행과 열 제거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10" y="1496695"/>
            <a:ext cx="5469890" cy="5024120"/>
          </a:xfrm>
          <a:prstGeom prst="rect">
            <a:avLst/>
          </a:prstGeom>
          <a:noFill/>
        </p:spPr>
      </p:pic>
      <p:pic>
        <p:nvPicPr>
          <p:cNvPr id="5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440" y="1435735"/>
            <a:ext cx="2544445" cy="2042795"/>
          </a:xfrm>
          <a:prstGeom prst="rect">
            <a:avLst/>
          </a:prstGeom>
          <a:noFill/>
        </p:spPr>
      </p:pic>
      <p:pic>
        <p:nvPicPr>
          <p:cNvPr id="6" name="그림 1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855" y="3684270"/>
            <a:ext cx="4265295" cy="295021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인덱스 처리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170" y="1556385"/>
            <a:ext cx="3140075" cy="502729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시각화-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 활용(1)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6" name="그림 3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70" y="2083435"/>
            <a:ext cx="10509250" cy="4655185"/>
          </a:xfrm>
          <a:prstGeom prst="rect">
            <a:avLst/>
          </a:prstGeom>
          <a:noFill/>
        </p:spPr>
      </p:pic>
      <p:pic>
        <p:nvPicPr>
          <p:cNvPr id="7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010" y="1481455"/>
            <a:ext cx="5107305" cy="81978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시각화-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 활용(2)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55" y="1452880"/>
            <a:ext cx="4554855" cy="728345"/>
          </a:xfrm>
          <a:prstGeom prst="rect">
            <a:avLst/>
          </a:prstGeom>
          <a:noFill/>
        </p:spPr>
      </p:pic>
      <p:pic>
        <p:nvPicPr>
          <p:cNvPr id="5" name="그림 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70" y="2101850"/>
            <a:ext cx="10491470" cy="474091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pic>
        <p:nvPicPr>
          <p:cNvPr id="5" name="그림 3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" y="1254125"/>
            <a:ext cx="6254115" cy="538861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045" cy="133032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7.6번</a:t>
            </a:r>
            <a: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과 </a:t>
            </a:r>
            <a: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비슷한 방법으로 1700~2020년도 월별 흑점 </a:t>
            </a:r>
            <a:r>
              <a:rPr lang="ko-KR" sz="30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데이터 시각화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6" name="그림 3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735" y="1608455"/>
            <a:ext cx="5873750" cy="505206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pic>
        <p:nvPicPr>
          <p:cNvPr id="4" name="그림 3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" y="1375410"/>
            <a:ext cx="5760720" cy="513016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045" cy="133032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8.6번과 비슷한 방법으로 1749~2021년도 년도별 흑점</a:t>
            </a:r>
            <a:r>
              <a:rPr lang="ko-KR" sz="30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데이터 시각화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5" name="그림 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230" y="1643380"/>
            <a:ext cx="6409690" cy="476631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ChangeAspect="1"/>
          </p:cNvPicPr>
          <p:nvPr>
            <p:ph type="obj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642110" y="1730375"/>
            <a:ext cx="8631555" cy="4117340"/>
          </a:xfrm>
          <a:prstGeom prst="rect"/>
          <a:noFill/>
        </p:spPr>
      </p:pic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46075"/>
            <a:ext cx="10520680" cy="856615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9.딥러닝(LSTM)을 통한 </a:t>
            </a:r>
            <a: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1960년대 이후</a:t>
            </a:r>
            <a: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/>
            </a:r>
            <a:b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</a:br>
            <a:r>
              <a:rPr lang="ko-KR" sz="30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갯수 예측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Title 10"/>
          <p:cNvSpPr txBox="1">
            <a:spLocks/>
          </p:cNvSpPr>
          <p:nvPr/>
        </p:nvSpPr>
        <p:spPr>
          <a:xfrm rot="0">
            <a:off x="780415" y="5621655"/>
            <a:ext cx="10520680" cy="143637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30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갯수를 정확히 예측할 수는 없었지만 흑점의 주기성을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30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관측 할 수 있었다.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5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88535" y="1245235"/>
            <a:ext cx="2615565" cy="96964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10</a:t>
            </a:r>
            <a: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시각화 분석 및 </a:t>
            </a:r>
            <a:r>
              <a:rPr lang="ko-KR" sz="3500">
                <a:solidFill>
                  <a:srgbClr val="FCCC00"/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결론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Title 39"/>
          <p:cNvSpPr txBox="1">
            <a:spLocks/>
          </p:cNvSpPr>
          <p:nvPr/>
        </p:nvSpPr>
        <p:spPr>
          <a:xfrm>
            <a:off x="918845" y="1950085"/>
            <a:ext cx="10518775" cy="134683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92500" lnSpcReduction="1000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흑점의 데이터가 많으면 많을수록 scatterplot에서 보이지 않는 주기성을 년도,월,일로 갈수록 더 뚜렷하게</a:t>
            </a:r>
            <a:endParaRPr lang="ko-KR" altLang="en-US" sz="350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5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생기는 걸 알 수 있었다.</a:t>
            </a:r>
            <a:endParaRPr lang="ko-KR" altLang="en-US" sz="350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5" name="Title 40"/>
          <p:cNvSpPr txBox="1">
            <a:spLocks/>
          </p:cNvSpPr>
          <p:nvPr/>
        </p:nvSpPr>
        <p:spPr>
          <a:xfrm>
            <a:off x="918845" y="355028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6" name="Title 41"/>
          <p:cNvSpPr txBox="1">
            <a:spLocks/>
          </p:cNvSpPr>
          <p:nvPr/>
        </p:nvSpPr>
        <p:spPr>
          <a:xfrm>
            <a:off x="903605" y="3394075"/>
            <a:ext cx="10534015" cy="1372235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극대기와 극대기의 간격과 극소기와 극소기의 간격이 거의 등간격임을 확인할 수 있었다.</a:t>
            </a:r>
            <a:endParaRPr lang="ko-KR" altLang="en-US" sz="300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7" name="Title 41"/>
          <p:cNvSpPr txBox="1">
            <a:spLocks/>
          </p:cNvSpPr>
          <p:nvPr/>
        </p:nvSpPr>
        <p:spPr>
          <a:xfrm rot="0">
            <a:off x="903605" y="4728845"/>
            <a:ext cx="10534015" cy="13722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LSTM </a:t>
            </a:r>
            <a:r>
              <a:rPr lang="ko-KR" altLang="en-US" sz="30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순환신경망 알고리즘을 통해</a:t>
            </a:r>
            <a:r>
              <a:rPr lang="en-US" altLang="ko-KR" sz="30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</a:t>
            </a:r>
            <a:r>
              <a:rPr lang="ko-KR" altLang="en-US" sz="30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앞으로의 흑점을 예측할 수 있었다</a:t>
            </a:r>
            <a:r>
              <a:rPr lang="en-US" altLang="ko-KR" sz="300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sx="100000" sy="100000" blurRad="50800" dist="38100" dir="2700000" rotWithShape="0" algn="tl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300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85115" y="44323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  1 .주제 및 목적</a:t>
            </a:r>
            <a:r>
              <a:rPr lang="ko-KR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 </a:t>
            </a:r>
            <a:endParaRPr lang="ko-KR" altLang="en-US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9410" cy="435546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85000" lnSpcReduction="20000"/>
          </a:bodyPr>
          <a:lstStyle/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관측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자료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데이터를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시각화를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통해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갯수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11년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주기가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반복됨을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30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확인한다.</a:t>
            </a:r>
            <a:endParaRPr lang="ko-KR" altLang="en-US" sz="300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관측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년도별,월별,일별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데이터를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 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분석하여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데이터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흑점갯수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주기성을 확인한다.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250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관측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일별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데이터를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 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분석하여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자기장,흑점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종류별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빈도수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및 위도별 분포를</a:t>
            </a: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확인한다.</a:t>
            </a:r>
            <a:endParaRPr lang="ko-KR" altLang="en-US" sz="280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280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280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딥러닝(LSTM)을 통해 흑점 갯수를 예측해보고 현재 그래프와 비교한다.</a:t>
            </a:r>
            <a:endParaRPr lang="ko-KR" altLang="en-US" sz="280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-개발 환경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OS 환경:windows 10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Launguage:python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IDE:Anaconda jupyter notebook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-프로젝트 방법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 패키지를 이용하여 데이터 시각화 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Tensorflow 패키지를 이용하여  데이터 예측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28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87375" y="31369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2 .개발 환경 및 프로젝트 방법</a:t>
            </a:r>
            <a:endParaRPr lang="ko-KR" altLang="en-US" sz="44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7505" cy="43535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7500" lnSpcReduction="20000"/>
          </a:bodyPr>
          <a:lstStyle/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-프로젝트 기간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2021.08.23~2021.08.27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-2020년 흑점 일별 데이터 출처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&lt;공공데이터포털&gt;https://www.data.go.kr/data/15050504/fileData.do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-1700~2021년 흑점 데이터 출처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&lt;</a:t>
            </a:r>
            <a:r>
              <a:rPr lang="ko-KR" altLang="en-US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silso</a:t>
            </a: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&gt;https://wwwbis.sidc.be/silso/datafiles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2800" dirty="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87375" y="31369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3.프로젝트 기간 및 출처</a:t>
            </a:r>
            <a:endParaRPr lang="ko-KR" altLang="en-US" sz="44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5" y="1821815"/>
            <a:ext cx="7440295" cy="202819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흑점이란?</a:t>
            </a:r>
            <a:endParaRPr lang="ko-KR" alt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0480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endParaRPr lang="ko-KR" altLang="en-US">
              <a:solidFill>
                <a:srgbClr val="FC6600"/>
              </a:solidFill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836930" y="1645920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표면에서 강한 자기 활동(자기장 폭발)으로 인해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대류 활동이 방해를 받아 주변보다 온도가 낮고  검게 보이는 영역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887855" y="2590165"/>
            <a:ext cx="319405" cy="390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645" y="3961130"/>
            <a:ext cx="4535170" cy="2495550"/>
          </a:xfrm>
          <a:prstGeom prst="rect">
            <a:avLst/>
          </a:prstGeom>
          <a:noFill/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923290" y="4399280"/>
            <a:ext cx="10624820" cy="17818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표면 온도:약 6000k                          </a:t>
            </a:r>
            <a:r>
              <a:rPr lang="ko-KR" sz="2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반암부</a:t>
            </a: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             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온도:약 3000~4500k</a:t>
            </a:r>
            <a:r>
              <a:rPr lang="ko-KR" sz="36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                          </a:t>
            </a:r>
            <a:r>
              <a:rPr lang="ko-KR" sz="2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rgbClr val="FCCC0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암부</a:t>
            </a:r>
            <a:endParaRPr lang="ko-KR" altLang="en-US" sz="23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endParaRPr lang="ko-KR" altLang="en-US" sz="4400">
              <a:solidFill>
                <a:srgbClr val="FC47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23290" y="1449705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85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5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흑점의 특징 </a:t>
            </a:r>
            <a:endParaRPr lang="ko-KR" altLang="en-US" sz="3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-흑점 갯수는 11년 주기로 극대 극소를 갖는다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-극대기:태양 활동이 활발한 시기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-극소기:태양 활동이 잠잠한 시기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-태양 흑점 주위 자기장 폭발로 고에너지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입자 및 태양 대기의 가스층이 지구에 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도달해서 델린저 현상을 일으킨다.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55675" y="5338445"/>
            <a:ext cx="6127115" cy="1527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535" y="3061970"/>
            <a:ext cx="4845050" cy="3382010"/>
          </a:xfrm>
          <a:prstGeom prst="rect">
            <a:avLst/>
          </a:prstGeom>
          <a:noFill/>
        </p:spPr>
      </p:pic>
      <p:sp>
        <p:nvSpPr>
          <p:cNvPr id="10" name="도형 10"/>
          <p:cNvSpPr>
            <a:spLocks/>
          </p:cNvSpPr>
          <p:nvPr/>
        </p:nvSpPr>
        <p:spPr>
          <a:xfrm>
            <a:off x="8034655" y="6028055"/>
            <a:ext cx="382270" cy="313055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배달의민족 한나체 Pro" charset="0"/>
                <a:ea typeface="배달의민족 한나체 Pro" charset="0"/>
              </a:rPr>
              <a:t>극소</a:t>
            </a:r>
            <a:endParaRPr lang="ko-KR" altLang="en-US" sz="10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2" name="도형 12"/>
          <p:cNvSpPr>
            <a:spLocks/>
          </p:cNvSpPr>
          <p:nvPr/>
        </p:nvSpPr>
        <p:spPr>
          <a:xfrm>
            <a:off x="8977630" y="3943985"/>
            <a:ext cx="415925" cy="32893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800">
                <a:latin typeface="배달의민족 한나체 Pro" charset="0"/>
                <a:ea typeface="배달의민족 한나체 Pro" charset="0"/>
              </a:rPr>
              <a:t>극대</a:t>
            </a:r>
            <a:endParaRPr lang="ko-KR" altLang="en-US" sz="8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3" name="도형 13"/>
          <p:cNvSpPr>
            <a:spLocks/>
          </p:cNvSpPr>
          <p:nvPr/>
        </p:nvSpPr>
        <p:spPr>
          <a:xfrm>
            <a:off x="9660890" y="3978275"/>
            <a:ext cx="459740" cy="29464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800">
                <a:latin typeface="배달의민족 한나체 Pro" charset="0"/>
                <a:ea typeface="배달의민족 한나체 Pro" charset="0"/>
              </a:rPr>
              <a:t>극대</a:t>
            </a:r>
            <a:endParaRPr lang="ko-KR" altLang="en-US" sz="8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5" name="도형 18"/>
          <p:cNvSpPr>
            <a:spLocks/>
          </p:cNvSpPr>
          <p:nvPr/>
        </p:nvSpPr>
        <p:spPr>
          <a:xfrm>
            <a:off x="8726805" y="6015990"/>
            <a:ext cx="390525" cy="32512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배달의민족 한나체 Pro" charset="0"/>
                <a:ea typeface="배달의민족 한나체 Pro" charset="0"/>
              </a:rPr>
              <a:t>극소</a:t>
            </a:r>
            <a:endParaRPr lang="ko-KR" altLang="en-US" sz="10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6" name="도형 19"/>
          <p:cNvSpPr>
            <a:spLocks/>
          </p:cNvSpPr>
          <p:nvPr/>
        </p:nvSpPr>
        <p:spPr>
          <a:xfrm>
            <a:off x="8268335" y="5751195"/>
            <a:ext cx="598170" cy="2349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20"/>
          <p:cNvSpPr txBox="1">
            <a:spLocks/>
          </p:cNvSpPr>
          <p:nvPr/>
        </p:nvSpPr>
        <p:spPr>
          <a:xfrm>
            <a:off x="8302625" y="5476240"/>
            <a:ext cx="520065" cy="3194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325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6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latin typeface="배달의민족 도현" charset="0"/>
                <a:ea typeface="배달의민족 도현" charset="0"/>
              </a:rPr>
              <a:t>약11년</a:t>
            </a:r>
          </a:p>
        </p:txBody>
      </p:sp>
      <p:sp>
        <p:nvSpPr>
          <p:cNvPr id="18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5640" y="193675"/>
            <a:ext cx="10517505" cy="15379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4 .이론적 배경-</a:t>
            </a:r>
            <a:r>
              <a:rPr lang="ko-KR" sz="40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델린저 현상</a:t>
            </a:r>
            <a:endParaRPr lang="ko-KR" altLang="en-US" sz="4400"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flipV="1">
            <a:off x="812165" y="2889250"/>
            <a:ext cx="8745855" cy="12871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85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ㅇㅇㅇ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726440" y="4004310"/>
            <a:ext cx="6160135" cy="2285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흑점 데이터는</a:t>
            </a:r>
            <a:endParaRPr lang="ko-KR" altLang="en-US" sz="2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흑점 폭발 경보(우주 기상 데이터)에 있어서 근간이 되는 데이터</a:t>
            </a:r>
            <a:endParaRPr lang="ko-KR" altLang="en-US" sz="2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05" y="2918460"/>
            <a:ext cx="5105400" cy="3615690"/>
          </a:xfrm>
          <a:prstGeom prst="rect">
            <a:avLst/>
          </a:prstGeom>
          <a:noFill/>
        </p:spPr>
      </p:pic>
      <p:sp>
        <p:nvSpPr>
          <p:cNvPr id="9" name="Title 22"/>
          <p:cNvSpPr txBox="1">
            <a:spLocks/>
          </p:cNvSpPr>
          <p:nvPr/>
        </p:nvSpPr>
        <p:spPr>
          <a:xfrm>
            <a:off x="666115" y="1651000"/>
            <a:ext cx="10535285" cy="30549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태양의 표면인 흑점 주위에서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엄청난 폭발로 인해 생긴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막대한 에너지로 인해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통신이 두절되는 현상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8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</a:t>
            </a: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데이터 불러오기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895" cy="488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757680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67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23290" y="4399280"/>
            <a:ext cx="10624820" cy="17818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0" y="2222500"/>
            <a:ext cx="4342765" cy="3365500"/>
          </a:xfrm>
          <a:prstGeom prst="rect">
            <a:avLst/>
          </a:prstGeom>
          <a:noFill/>
        </p:spPr>
      </p:pic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210" y="2222500"/>
            <a:ext cx="6436995" cy="3313430"/>
          </a:xfrm>
          <a:prstGeom prst="rect">
            <a:avLst/>
          </a:prstGeom>
          <a:noFill/>
        </p:spPr>
      </p:pic>
      <p:sp>
        <p:nvSpPr>
          <p:cNvPr id="10" name="도형 21"/>
          <p:cNvSpPr>
            <a:spLocks/>
          </p:cNvSpPr>
          <p:nvPr/>
        </p:nvSpPr>
        <p:spPr>
          <a:xfrm>
            <a:off x="4949190" y="337502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sldNum" idx="12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pattern hexagon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pattern hexagon" id="{8CFCB459-0B60-4952-B24D-6C3B5613B0D7}" vid="{83A94D6F-5424-4B5A-BF0A-776B1306961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29</Pages>
  <Paragraphs>136</Paragraphs>
  <Words>619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gunhan</dc:creator>
  <cp:lastModifiedBy>이 건한</cp:lastModifiedBy>
  <dc:title>autumn brown</dc:title>
  <cp:version>9.102.73.43337</cp:version>
  <dcterms:modified xsi:type="dcterms:W3CDTF">2021-09-01T01:09:58Z</dcterms:modified>
</cp:coreProperties>
</file>